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59" r:id="rId4"/>
    <p:sldId id="261" r:id="rId5"/>
    <p:sldId id="272" r:id="rId6"/>
    <p:sldId id="270" r:id="rId7"/>
    <p:sldId id="268" r:id="rId8"/>
    <p:sldId id="262" r:id="rId9"/>
    <p:sldId id="269" r:id="rId10"/>
    <p:sldId id="263" r:id="rId11"/>
    <p:sldId id="264" r:id="rId12"/>
    <p:sldId id="265" r:id="rId13"/>
    <p:sldId id="266" r:id="rId14"/>
    <p:sldId id="273"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41" autoAdjust="0"/>
  </p:normalViewPr>
  <p:slideViewPr>
    <p:cSldViewPr snapToGrid="0">
      <p:cViewPr varScale="1">
        <p:scale>
          <a:sx n="68" d="100"/>
          <a:sy n="68" d="100"/>
        </p:scale>
        <p:origin x="144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3B95-1B0C-40C0-90E4-D3036BCF59BA}" type="datetimeFigureOut">
              <a:rPr lang="en-IN" smtClean="0"/>
              <a:t>26-09-2018</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122D4-D8B5-40E9-A0EF-5069A7129B45}" type="slidenum">
              <a:rPr lang="en-IN" smtClean="0"/>
              <a:t>‹#›</a:t>
            </a:fld>
            <a:endParaRPr lang="en-IN" dirty="0"/>
          </a:p>
        </p:txBody>
      </p:sp>
    </p:spTree>
    <p:extLst>
      <p:ext uri="{BB962C8B-B14F-4D97-AF65-F5344CB8AC3E}">
        <p14:creationId xmlns:p14="http://schemas.microsoft.com/office/powerpoint/2010/main" val="151582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55122D4-D8B5-40E9-A0EF-5069A7129B45}" type="slidenum">
              <a:rPr lang="en-IN" smtClean="0"/>
              <a:t>12</a:t>
            </a:fld>
            <a:endParaRPr lang="en-IN" dirty="0"/>
          </a:p>
        </p:txBody>
      </p:sp>
    </p:spTree>
    <p:extLst>
      <p:ext uri="{BB962C8B-B14F-4D97-AF65-F5344CB8AC3E}">
        <p14:creationId xmlns:p14="http://schemas.microsoft.com/office/powerpoint/2010/main" val="871507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20377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16544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1566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4855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4206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06288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93402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6497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408686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7418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26-09-2018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28506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DA6BAC-664E-41DC-8C71-E885A9338DB7}" type="datetimeFigureOut">
              <a:rPr lang="en-IN" smtClean="0"/>
              <a:t>26-09-2018</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D8E171-23FB-4682-AB9E-0AF6AD6D6B9B}" type="slidenum">
              <a:rPr lang="en-IN" smtClean="0"/>
              <a:t>‹#›</a:t>
            </a:fld>
            <a:endParaRPr lang="en-IN" dirty="0"/>
          </a:p>
        </p:txBody>
      </p:sp>
    </p:spTree>
    <p:extLst>
      <p:ext uri="{BB962C8B-B14F-4D97-AF65-F5344CB8AC3E}">
        <p14:creationId xmlns:p14="http://schemas.microsoft.com/office/powerpoint/2010/main" val="115349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5217" y="2214616"/>
            <a:ext cx="7506269" cy="1261884"/>
          </a:xfrm>
          <a:prstGeom prst="rect">
            <a:avLst/>
          </a:prstGeom>
          <a:noFill/>
        </p:spPr>
        <p:txBody>
          <a:bodyPr wrap="square" rtlCol="0">
            <a:spAutoFit/>
          </a:bodyPr>
          <a:lstStyle/>
          <a:p>
            <a:pPr algn="ctr"/>
            <a:r>
              <a:rPr lang="en-IN" sz="2800" dirty="0" smtClean="0">
                <a:latin typeface="Bahnschrift SemiLight" panose="020B0502040204020203" pitchFamily="34" charset="0"/>
              </a:rPr>
              <a:t>A presentation</a:t>
            </a:r>
            <a:endParaRPr lang="en-IN" sz="2800" dirty="0" smtClean="0">
              <a:latin typeface="Bahnschrift SemiLight" panose="020B0502040204020203" pitchFamily="34" charset="0"/>
            </a:endParaRPr>
          </a:p>
          <a:p>
            <a:pPr algn="ctr"/>
            <a:r>
              <a:rPr lang="en-IN" sz="2000" dirty="0" smtClean="0">
                <a:latin typeface="Bahnschrift SemiLight" panose="020B0502040204020203" pitchFamily="34" charset="0"/>
              </a:rPr>
              <a:t>on</a:t>
            </a:r>
          </a:p>
          <a:p>
            <a:pPr algn="ctr"/>
            <a:r>
              <a:rPr lang="en-IN" sz="2800" b="1" dirty="0" smtClean="0">
                <a:solidFill>
                  <a:srgbClr val="C00000"/>
                </a:solidFill>
                <a:latin typeface="Bahnschrift SemiLight" panose="020B0502040204020203" pitchFamily="34" charset="0"/>
              </a:rPr>
              <a:t>Drone  Based  Remote Sensing of Vegetation</a:t>
            </a:r>
            <a:endParaRPr lang="en-IN" sz="2800" b="1" dirty="0">
              <a:solidFill>
                <a:srgbClr val="C00000"/>
              </a:solidFill>
              <a:latin typeface="Bahnschrift SemiLight" panose="020B0502040204020203" pitchFamily="34" charset="0"/>
            </a:endParaRPr>
          </a:p>
        </p:txBody>
      </p:sp>
      <p:pic>
        <p:nvPicPr>
          <p:cNvPr id="3" name="Picture 2" descr="C:\00 MK Data\00 All-My-Files\00 WorkFiles\00 Monash\01 IITB-Monash-Research-Academy\Media and Marketing\Logos-LetterHeads-Templates\IITB-Monash RA masterhead.jpg"/>
          <p:cNvPicPr/>
          <p:nvPr/>
        </p:nvPicPr>
        <p:blipFill>
          <a:blip r:embed="rId2">
            <a:extLst>
              <a:ext uri="{28A0092B-C50C-407E-A947-70E740481C1C}">
                <a14:useLocalDpi xmlns:a14="http://schemas.microsoft.com/office/drawing/2010/main" val="0"/>
              </a:ext>
            </a:extLst>
          </a:blip>
          <a:srcRect/>
          <a:stretch>
            <a:fillRect/>
          </a:stretch>
        </p:blipFill>
        <p:spPr bwMode="auto">
          <a:xfrm>
            <a:off x="-3630" y="0"/>
            <a:ext cx="9147629" cy="1692322"/>
          </a:xfrm>
          <a:prstGeom prst="rect">
            <a:avLst/>
          </a:prstGeom>
          <a:noFill/>
          <a:ln>
            <a:noFill/>
          </a:ln>
        </p:spPr>
      </p:pic>
      <p:sp>
        <p:nvSpPr>
          <p:cNvPr id="4" name="TextBox 3"/>
          <p:cNvSpPr txBox="1"/>
          <p:nvPr/>
        </p:nvSpPr>
        <p:spPr>
          <a:xfrm>
            <a:off x="1023582" y="3998794"/>
            <a:ext cx="7069540" cy="2031325"/>
          </a:xfrm>
          <a:prstGeom prst="rect">
            <a:avLst/>
          </a:prstGeom>
          <a:noFill/>
        </p:spPr>
        <p:txBody>
          <a:bodyPr wrap="square" rtlCol="0">
            <a:spAutoFit/>
          </a:bodyPr>
          <a:lstStyle/>
          <a:p>
            <a:pPr algn="ctr"/>
            <a:r>
              <a:rPr lang="en-IN" dirty="0" smtClean="0"/>
              <a:t>by</a:t>
            </a:r>
          </a:p>
          <a:p>
            <a:pPr algn="ctr"/>
            <a:endParaRPr lang="en-IN" dirty="0" smtClean="0"/>
          </a:p>
          <a:p>
            <a:pPr algn="ctr"/>
            <a:r>
              <a:rPr lang="en-IN" b="1" dirty="0" smtClean="0"/>
              <a:t>Rahul Raj</a:t>
            </a:r>
          </a:p>
          <a:p>
            <a:pPr algn="ctr"/>
            <a:r>
              <a:rPr lang="en-US" dirty="0"/>
              <a:t>Research Scholar</a:t>
            </a:r>
            <a:br>
              <a:rPr lang="en-US" dirty="0"/>
            </a:br>
            <a:r>
              <a:rPr lang="en-US" dirty="0" smtClean="0"/>
              <a:t>CSRE</a:t>
            </a:r>
            <a:r>
              <a:rPr lang="en-US" dirty="0"/>
              <a:t>, IIT Bombay</a:t>
            </a:r>
            <a:br>
              <a:rPr lang="en-US" dirty="0"/>
            </a:br>
            <a:r>
              <a:rPr lang="en-US" dirty="0" smtClean="0"/>
              <a:t>IITB-Monash </a:t>
            </a:r>
            <a:r>
              <a:rPr lang="en-US" dirty="0"/>
              <a:t>Research Academy</a:t>
            </a:r>
          </a:p>
          <a:p>
            <a:r>
              <a:rPr lang="en-IN" dirty="0" smtClean="0"/>
              <a:t> </a:t>
            </a:r>
            <a:endParaRPr lang="en-IN" dirty="0"/>
          </a:p>
        </p:txBody>
      </p:sp>
    </p:spTree>
    <p:extLst>
      <p:ext uri="{BB962C8B-B14F-4D97-AF65-F5344CB8AC3E}">
        <p14:creationId xmlns:p14="http://schemas.microsoft.com/office/powerpoint/2010/main" val="1404351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5" name="Picture 4"/>
          <p:cNvPicPr/>
          <p:nvPr/>
        </p:nvPicPr>
        <p:blipFill rotWithShape="1">
          <a:blip r:embed="rId2" cstate="print">
            <a:extLst>
              <a:ext uri="{28A0092B-C50C-407E-A947-70E740481C1C}">
                <a14:useLocalDpi xmlns:a14="http://schemas.microsoft.com/office/drawing/2010/main" val="0"/>
              </a:ext>
            </a:extLst>
          </a:blip>
          <a:srcRect b="55746"/>
          <a:stretch/>
        </p:blipFill>
        <p:spPr bwMode="auto">
          <a:xfrm>
            <a:off x="4267537" y="1235813"/>
            <a:ext cx="4397829" cy="3896751"/>
          </a:xfrm>
          <a:prstGeom prst="rect">
            <a:avLst/>
          </a:prstGeom>
          <a:noFill/>
        </p:spPr>
      </p:pic>
      <p:sp>
        <p:nvSpPr>
          <p:cNvPr id="6" name="Rectangle 5"/>
          <p:cNvSpPr/>
          <p:nvPr/>
        </p:nvSpPr>
        <p:spPr>
          <a:xfrm>
            <a:off x="4267537" y="5596857"/>
            <a:ext cx="4691385" cy="954107"/>
          </a:xfrm>
          <a:prstGeom prst="rect">
            <a:avLst/>
          </a:prstGeom>
        </p:spPr>
        <p:txBody>
          <a:bodyPr wrap="square">
            <a:spAutoFit/>
          </a:bodyPr>
          <a:lstStyle/>
          <a:p>
            <a:pPr algn="ctr"/>
            <a:r>
              <a:rPr lang="en-IN" sz="2800" dirty="0" smtClean="0">
                <a:latin typeface="Bahnschrift Condensed" panose="020B0502040204020203" pitchFamily="34" charset="0"/>
              </a:rPr>
              <a:t>What are your objectives of data collection ???</a:t>
            </a:r>
            <a:endParaRPr lang="en-IN" sz="2800" dirty="0"/>
          </a:p>
        </p:txBody>
      </p:sp>
    </p:spTree>
    <p:extLst>
      <p:ext uri="{BB962C8B-B14F-4D97-AF65-F5344CB8AC3E}">
        <p14:creationId xmlns:p14="http://schemas.microsoft.com/office/powerpoint/2010/main" val="428906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lidar data from dro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6987" y="3783973"/>
            <a:ext cx="3991366" cy="26622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3074" name="Picture 2" descr="Image result for lidar data from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38948" t="14481" b="10157"/>
          <a:stretch/>
        </p:blipFill>
        <p:spPr bwMode="auto">
          <a:xfrm>
            <a:off x="3812345" y="966206"/>
            <a:ext cx="5217952" cy="36229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97251" y="6474082"/>
            <a:ext cx="2949334" cy="338554"/>
          </a:xfrm>
          <a:prstGeom prst="rect">
            <a:avLst/>
          </a:prstGeom>
        </p:spPr>
        <p:txBody>
          <a:bodyPr wrap="none">
            <a:spAutoFit/>
          </a:bodyPr>
          <a:lstStyle/>
          <a:p>
            <a:r>
              <a:rPr lang="en-IN" sz="1600" dirty="0" smtClean="0">
                <a:latin typeface="Times New Roman" panose="02020603050405020304" pitchFamily="18" charset="0"/>
                <a:cs typeface="Times New Roman" panose="02020603050405020304" pitchFamily="18" charset="0"/>
              </a:rPr>
              <a:t>Source: www.precisionhawk.com</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45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Signals </a:t>
            </a:r>
            <a:r>
              <a:rPr lang="en-IN" sz="3200" b="1" dirty="0">
                <a:solidFill>
                  <a:schemeClr val="accent5">
                    <a:lumMod val="50000"/>
                  </a:schemeClr>
                </a:solidFill>
                <a:latin typeface="Bahnschrift Condensed" panose="020B0502040204020203" pitchFamily="34" charset="0"/>
              </a:rPr>
              <a:t>from ground </a:t>
            </a:r>
            <a:r>
              <a:rPr lang="en-IN" sz="3200" b="1" dirty="0" smtClean="0">
                <a:solidFill>
                  <a:schemeClr val="accent5">
                    <a:lumMod val="50000"/>
                  </a:schemeClr>
                </a:solidFill>
                <a:latin typeface="Bahnschrift Condensed" panose="020B0502040204020203" pitchFamily="34" charset="0"/>
              </a:rPr>
              <a:t>sensors</a:t>
            </a:r>
          </a:p>
        </p:txBody>
      </p:sp>
      <p:pic>
        <p:nvPicPr>
          <p:cNvPr id="4098" name="Picture 2" descr="Image result for drones collecting soil moisture ground sensor da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8661" y="1235813"/>
            <a:ext cx="4959692" cy="30667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526" y="4572164"/>
            <a:ext cx="2867025"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78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sp>
        <p:nvSpPr>
          <p:cNvPr id="4" name="Rectangle 3"/>
          <p:cNvSpPr/>
          <p:nvPr/>
        </p:nvSpPr>
        <p:spPr>
          <a:xfrm>
            <a:off x="545698" y="6029736"/>
            <a:ext cx="7936788" cy="461665"/>
          </a:xfrm>
          <a:prstGeom prst="rect">
            <a:avLst/>
          </a:prstGeom>
        </p:spPr>
        <p:txBody>
          <a:bodyPr wrap="none">
            <a:spAutoFit/>
          </a:bodyPr>
          <a:lstStyle/>
          <a:p>
            <a:pPr marL="285750" lvl="0" indent="-285750">
              <a:buFont typeface="Wingdings" panose="05000000000000000000" pitchFamily="2" charset="2"/>
              <a:buChar char="Ø"/>
            </a:pPr>
            <a:r>
              <a:rPr lang="en-IN" sz="2400" b="1" dirty="0" smtClean="0">
                <a:latin typeface="Bahnschrift" panose="020B0502040204020203" pitchFamily="34" charset="0"/>
              </a:rPr>
              <a:t>Drones  are also used for </a:t>
            </a:r>
            <a:r>
              <a:rPr lang="en-IN" sz="2400" b="1" dirty="0">
                <a:latin typeface="Bahnschrift" panose="020B0502040204020203" pitchFamily="34" charset="0"/>
              </a:rPr>
              <a:t>sprinkling pesticides in farms </a:t>
            </a:r>
            <a:endParaRPr lang="en-IN" sz="2400" b="1" dirty="0" smtClean="0">
              <a:latin typeface="Bahnschrif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5021" y="1882927"/>
            <a:ext cx="4673332" cy="35049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2" name="Picture 2" descr="Image result for drones for sprinkling pesticides in farms"/>
          <p:cNvPicPr>
            <a:picLocks noChangeAspect="1" noChangeArrowheads="1"/>
          </p:cNvPicPr>
          <p:nvPr/>
        </p:nvPicPr>
        <p:blipFill rotWithShape="1">
          <a:blip r:embed="rId3">
            <a:extLst>
              <a:ext uri="{28A0092B-C50C-407E-A947-70E740481C1C}">
                <a14:useLocalDpi xmlns:a14="http://schemas.microsoft.com/office/drawing/2010/main" val="0"/>
              </a:ext>
            </a:extLst>
          </a:blip>
          <a:srcRect l="3637" t="26389" r="17937"/>
          <a:stretch/>
        </p:blipFill>
        <p:spPr bwMode="auto">
          <a:xfrm>
            <a:off x="218046" y="2381116"/>
            <a:ext cx="3656174" cy="23425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228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0657" y="0"/>
            <a:ext cx="2375971" cy="769441"/>
          </a:xfrm>
          <a:prstGeom prst="rect">
            <a:avLst/>
          </a:prstGeom>
        </p:spPr>
        <p:txBody>
          <a:bodyPr wrap="none">
            <a:spAutoFit/>
          </a:bodyPr>
          <a:lstStyle/>
          <a:p>
            <a:pPr lvl="0"/>
            <a:r>
              <a:rPr lang="en-IN" sz="4400" b="1" dirty="0" smtClean="0">
                <a:solidFill>
                  <a:srgbClr val="C00000"/>
                </a:solidFill>
                <a:latin typeface="Bahnschrift Condensed" panose="020B0502040204020203" pitchFamily="34" charset="0"/>
              </a:rPr>
              <a:t>Assignment</a:t>
            </a:r>
            <a:endParaRPr lang="en-IN" sz="4400" dirty="0">
              <a:latin typeface="Bahnschrift Condensed" panose="020B0502040204020203" pitchFamily="34" charset="0"/>
            </a:endParaRPr>
          </a:p>
        </p:txBody>
      </p:sp>
      <p:sp>
        <p:nvSpPr>
          <p:cNvPr id="3" name="Rectangle 2"/>
          <p:cNvSpPr/>
          <p:nvPr/>
        </p:nvSpPr>
        <p:spPr>
          <a:xfrm>
            <a:off x="246183" y="769441"/>
            <a:ext cx="8686801" cy="4031873"/>
          </a:xfrm>
          <a:prstGeom prst="rect">
            <a:avLst/>
          </a:prstGeom>
        </p:spPr>
        <p:txBody>
          <a:bodyPr wrap="square">
            <a:spAutoFit/>
          </a:bodyPr>
          <a:lstStyle/>
          <a:p>
            <a:pPr marL="342900" lvl="0" indent="-342900" algn="just">
              <a:buAutoNum type="arabicPeriod"/>
            </a:pPr>
            <a:r>
              <a:rPr lang="en-IN" sz="2800" dirty="0" smtClean="0">
                <a:solidFill>
                  <a:schemeClr val="accent5">
                    <a:lumMod val="50000"/>
                  </a:schemeClr>
                </a:solidFill>
                <a:latin typeface="Bahnschrift Condensed" panose="020B0502040204020203" pitchFamily="34" charset="0"/>
              </a:rPr>
              <a:t>Find LAI of given top-of-the-canopy drone Images. You can use canopy extinction coefficient value (K) as 0.5.</a:t>
            </a:r>
          </a:p>
          <a:p>
            <a:pPr lvl="2" algn="just"/>
            <a:r>
              <a:rPr lang="en-IN" sz="2000" dirty="0" smtClean="0">
                <a:latin typeface="Bahnschrift Condensed" panose="020B0502040204020203" pitchFamily="34" charset="0"/>
              </a:rPr>
              <a:t>Note: Apart from Otsu’s method of image classification you can explore some other methods like Lab colour space or texture method or neural network. Do some exploration and bring it to AI lab. </a:t>
            </a:r>
          </a:p>
          <a:p>
            <a:pPr marL="342900" lvl="0" indent="-342900" algn="just">
              <a:buAutoNum type="arabicPeriod"/>
            </a:pPr>
            <a:r>
              <a:rPr lang="en-IN" sz="2800" dirty="0" smtClean="0">
                <a:solidFill>
                  <a:schemeClr val="accent5">
                    <a:lumMod val="50000"/>
                  </a:schemeClr>
                </a:solidFill>
                <a:latin typeface="Bahnschrift Condensed" panose="020B0502040204020203" pitchFamily="34" charset="0"/>
              </a:rPr>
              <a:t>There are 81 subplots of maize (with different treatments) as shown in figure. Because of research requirement you want to do height analysis of the plants. Due to time constraint, It is impossible for you to collect height of all the plants from all  the subplots. What scientific method you will apply to decide minimum number of samples if you</a:t>
            </a:r>
          </a:p>
        </p:txBody>
      </p:sp>
      <p:pic>
        <p:nvPicPr>
          <p:cNvPr id="4" name="Picture 3"/>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2964" r="1826" b="5178"/>
          <a:stretch/>
        </p:blipFill>
        <p:spPr bwMode="auto">
          <a:xfrm>
            <a:off x="7025" y="4825218"/>
            <a:ext cx="3797045" cy="203278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5" name="Rectangle 4"/>
          <p:cNvSpPr/>
          <p:nvPr/>
        </p:nvSpPr>
        <p:spPr>
          <a:xfrm>
            <a:off x="3860343" y="4726742"/>
            <a:ext cx="5072642" cy="1384995"/>
          </a:xfrm>
          <a:prstGeom prst="rect">
            <a:avLst/>
          </a:prstGeom>
        </p:spPr>
        <p:txBody>
          <a:bodyPr wrap="square">
            <a:spAutoFit/>
          </a:bodyPr>
          <a:lstStyle/>
          <a:p>
            <a:pPr algn="just"/>
            <a:r>
              <a:rPr lang="en-IN" sz="2800" dirty="0">
                <a:solidFill>
                  <a:schemeClr val="accent5">
                    <a:lumMod val="50000"/>
                  </a:schemeClr>
                </a:solidFill>
                <a:latin typeface="Bahnschrift Condensed" panose="020B0502040204020203" pitchFamily="34" charset="0"/>
              </a:rPr>
              <a:t>can allow an error of </a:t>
            </a:r>
            <a:r>
              <a:rPr lang="en-IN" sz="2800" dirty="0" smtClean="0">
                <a:solidFill>
                  <a:schemeClr val="accent5">
                    <a:lumMod val="50000"/>
                  </a:schemeClr>
                </a:solidFill>
                <a:latin typeface="Bahnschrift Condensed" panose="020B0502040204020203" pitchFamily="34" charset="0"/>
              </a:rPr>
              <a:t>20 </a:t>
            </a:r>
            <a:r>
              <a:rPr lang="en-IN" sz="2800" dirty="0">
                <a:solidFill>
                  <a:schemeClr val="accent5">
                    <a:lumMod val="50000"/>
                  </a:schemeClr>
                </a:solidFill>
                <a:latin typeface="Bahnschrift Condensed" panose="020B0502040204020203" pitchFamily="34" charset="0"/>
              </a:rPr>
              <a:t>cm in </a:t>
            </a:r>
            <a:r>
              <a:rPr lang="en-IN" sz="2800" dirty="0" smtClean="0">
                <a:solidFill>
                  <a:schemeClr val="accent5">
                    <a:lumMod val="50000"/>
                  </a:schemeClr>
                </a:solidFill>
                <a:latin typeface="Bahnschrift Condensed" panose="020B0502040204020203" pitchFamily="34" charset="0"/>
              </a:rPr>
              <a:t>your estimated height.  (Accept that you want to be 95 % sure about your results)</a:t>
            </a:r>
            <a:endParaRPr lang="en-IN" sz="2800" dirty="0"/>
          </a:p>
        </p:txBody>
      </p:sp>
      <p:sp>
        <p:nvSpPr>
          <p:cNvPr id="6" name="TextBox 5"/>
          <p:cNvSpPr txBox="1"/>
          <p:nvPr/>
        </p:nvSpPr>
        <p:spPr>
          <a:xfrm>
            <a:off x="4589583" y="6111737"/>
            <a:ext cx="3573194" cy="646331"/>
          </a:xfrm>
          <a:prstGeom prst="rect">
            <a:avLst/>
          </a:prstGeom>
          <a:noFill/>
        </p:spPr>
        <p:txBody>
          <a:bodyPr wrap="square" rtlCol="0">
            <a:spAutoFit/>
          </a:bodyPr>
          <a:lstStyle/>
          <a:p>
            <a:r>
              <a:rPr lang="en-IN" sz="3600" b="1" dirty="0" smtClean="0">
                <a:solidFill>
                  <a:srgbClr val="C00000"/>
                </a:solidFill>
                <a:latin typeface="Bahnschrift" panose="020B0502040204020203" pitchFamily="34" charset="0"/>
              </a:rPr>
              <a:t>Ask Questions… </a:t>
            </a:r>
            <a:endParaRPr lang="en-IN" sz="3600" b="1" dirty="0">
              <a:solidFill>
                <a:srgbClr val="C00000"/>
              </a:solidFill>
              <a:latin typeface="Bahnschrift" panose="020B0502040204020203" pitchFamily="34" charset="0"/>
            </a:endParaRPr>
          </a:p>
        </p:txBody>
      </p:sp>
    </p:spTree>
    <p:extLst>
      <p:ext uri="{BB962C8B-B14F-4D97-AF65-F5344CB8AC3E}">
        <p14:creationId xmlns:p14="http://schemas.microsoft.com/office/powerpoint/2010/main" val="962363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accent5">
                    <a:lumMod val="50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accent5">
                    <a:lumMod val="50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accent5">
                    <a:lumMod val="50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accent5">
                    <a:lumMod val="50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a:solidFill>
                  <a:schemeClr val="accent5">
                    <a:lumMod val="50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accent5">
                    <a:lumMod val="50000"/>
                  </a:schemeClr>
                </a:solidFill>
                <a:latin typeface="Bahnschrift Condensed" panose="020B0502040204020203" pitchFamily="34" charset="0"/>
              </a:rPr>
              <a:t>Signals </a:t>
            </a:r>
            <a:r>
              <a:rPr lang="en-IN" sz="3200" dirty="0">
                <a:solidFill>
                  <a:schemeClr val="accent5">
                    <a:lumMod val="50000"/>
                  </a:schemeClr>
                </a:solidFill>
                <a:latin typeface="Bahnschrift Condensed" panose="020B0502040204020203" pitchFamily="34" charset="0"/>
              </a:rPr>
              <a:t>from ground </a:t>
            </a:r>
            <a:r>
              <a:rPr lang="en-IN" sz="3200" dirty="0" smtClean="0">
                <a:solidFill>
                  <a:schemeClr val="accent5">
                    <a:lumMod val="50000"/>
                  </a:schemeClr>
                </a:solidFill>
                <a:latin typeface="Bahnschrift Condensed" panose="020B0502040204020203" pitchFamily="34" charset="0"/>
              </a:rPr>
              <a:t>sensors</a:t>
            </a:r>
          </a:p>
        </p:txBody>
      </p:sp>
      <p:sp>
        <p:nvSpPr>
          <p:cNvPr id="4" name="Rectangle 3"/>
          <p:cNvSpPr/>
          <p:nvPr/>
        </p:nvSpPr>
        <p:spPr>
          <a:xfrm>
            <a:off x="545698" y="6029736"/>
            <a:ext cx="7936788" cy="461665"/>
          </a:xfrm>
          <a:prstGeom prst="rect">
            <a:avLst/>
          </a:prstGeom>
        </p:spPr>
        <p:txBody>
          <a:bodyPr wrap="none">
            <a:spAutoFit/>
          </a:bodyPr>
          <a:lstStyle/>
          <a:p>
            <a:pPr marL="285750" lvl="0" indent="-285750">
              <a:buFont typeface="Wingdings" panose="05000000000000000000" pitchFamily="2" charset="2"/>
              <a:buChar char="Ø"/>
            </a:pPr>
            <a:r>
              <a:rPr lang="en-IN" sz="2400" dirty="0" smtClean="0">
                <a:latin typeface="Bahnschrift" panose="020B0502040204020203" pitchFamily="34" charset="0"/>
              </a:rPr>
              <a:t>Drones  are also used for </a:t>
            </a:r>
            <a:r>
              <a:rPr lang="en-IN" sz="2400" dirty="0">
                <a:latin typeface="Bahnschrift" panose="020B0502040204020203" pitchFamily="34" charset="0"/>
              </a:rPr>
              <a:t>sprinkling pesticides in farms </a:t>
            </a:r>
            <a:endParaRPr lang="en-IN" sz="2400" dirty="0" smtClean="0">
              <a:latin typeface="Bahnschrift" panose="020B0502040204020203" pitchFamily="34" charset="0"/>
            </a:endParaRPr>
          </a:p>
        </p:txBody>
      </p:sp>
    </p:spTree>
    <p:extLst>
      <p:ext uri="{BB962C8B-B14F-4D97-AF65-F5344CB8AC3E}">
        <p14:creationId xmlns:p14="http://schemas.microsoft.com/office/powerpoint/2010/main" val="11826773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grpSp>
        <p:nvGrpSpPr>
          <p:cNvPr id="7" name="Group 6"/>
          <p:cNvGrpSpPr/>
          <p:nvPr/>
        </p:nvGrpSpPr>
        <p:grpSpPr>
          <a:xfrm>
            <a:off x="4803479" y="1090875"/>
            <a:ext cx="1998441" cy="2074356"/>
            <a:chOff x="4894728" y="1498838"/>
            <a:chExt cx="2780307" cy="2839982"/>
          </a:xfrm>
        </p:grpSpPr>
        <p:pic>
          <p:nvPicPr>
            <p:cNvPr id="5" name="Picture 4" descr="C:\Users\RAHUL\AppData\Local\Microsoft\Windows\INetCacheContent.Word\quad.jpg"/>
            <p:cNvPicPr/>
            <p:nvPr/>
          </p:nvPicPr>
          <p:blipFill>
            <a:blip r:embed="rId2">
              <a:extLst>
                <a:ext uri="{28A0092B-C50C-407E-A947-70E740481C1C}">
                  <a14:useLocalDpi xmlns:a14="http://schemas.microsoft.com/office/drawing/2010/main" val="0"/>
                </a:ext>
              </a:extLst>
            </a:blip>
            <a:srcRect/>
            <a:stretch>
              <a:fillRect/>
            </a:stretch>
          </p:blipFill>
          <p:spPr bwMode="auto">
            <a:xfrm>
              <a:off x="4894728" y="1498838"/>
              <a:ext cx="2780307" cy="2183585"/>
            </a:xfrm>
            <a:prstGeom prst="rect">
              <a:avLst/>
            </a:prstGeom>
            <a:noFill/>
            <a:ln>
              <a:noFill/>
            </a:ln>
          </p:spPr>
        </p:pic>
        <p:pic>
          <p:nvPicPr>
            <p:cNvPr id="6" name="Picture 4" descr="C:\Users\RAHUL\Desktop\410-wI2K7RL.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33" b="100000" l="0" r="100000">
                          <a14:foregroundMark x1="14984" y1="46519" x2="14984" y2="46519"/>
                          <a14:foregroundMark x1="15961" y1="42405" x2="15961" y2="42405"/>
                          <a14:foregroundMark x1="25407" y1="11076" x2="25407" y2="11076"/>
                        </a14:backgroundRemoval>
                      </a14:imgEffect>
                    </a14:imgLayer>
                  </a14:imgProps>
                </a:ext>
                <a:ext uri="{28A0092B-C50C-407E-A947-70E740481C1C}">
                  <a14:useLocalDpi xmlns:a14="http://schemas.microsoft.com/office/drawing/2010/main" val="0"/>
                </a:ext>
              </a:extLst>
            </a:blip>
            <a:srcRect/>
            <a:stretch>
              <a:fillRect/>
            </a:stretch>
          </p:blipFill>
          <p:spPr bwMode="auto">
            <a:xfrm>
              <a:off x="6284881" y="3026025"/>
              <a:ext cx="1276075" cy="13127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560556" y="3165231"/>
            <a:ext cx="5782779" cy="3257085"/>
            <a:chOff x="240882" y="825042"/>
            <a:chExt cx="8485886" cy="4987179"/>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5000" r="36786" b="11111"/>
            <a:stretch/>
          </p:blipFill>
          <p:spPr>
            <a:xfrm>
              <a:off x="1694401" y="825042"/>
              <a:ext cx="5443378" cy="488403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882" y="3588489"/>
              <a:ext cx="3014140" cy="22237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88035" y="1165314"/>
              <a:ext cx="2838733" cy="187661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2" name="Rectangle 11"/>
            <p:cNvSpPr/>
            <p:nvPr/>
          </p:nvSpPr>
          <p:spPr>
            <a:xfrm>
              <a:off x="3255022" y="132383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3310181" y="306995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4" name="Straight Arrow Connector 13"/>
            <p:cNvCxnSpPr>
              <a:stCxn id="12" idx="3"/>
            </p:cNvCxnSpPr>
            <p:nvPr/>
          </p:nvCxnSpPr>
          <p:spPr>
            <a:xfrm>
              <a:off x="3493827" y="1426191"/>
              <a:ext cx="239420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3" idx="1"/>
            </p:cNvCxnSpPr>
            <p:nvPr/>
          </p:nvCxnSpPr>
          <p:spPr>
            <a:xfrm flipH="1">
              <a:off x="1883391" y="3172311"/>
              <a:ext cx="1426790" cy="4161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6801920" y="4852187"/>
            <a:ext cx="1940960" cy="1815882"/>
          </a:xfrm>
          <a:prstGeom prst="rect">
            <a:avLst/>
          </a:prstGeom>
        </p:spPr>
        <p:txBody>
          <a:bodyPr wrap="square">
            <a:spAutoFit/>
          </a:bodyPr>
          <a:lstStyle/>
          <a:p>
            <a:pPr algn="ctr"/>
            <a:r>
              <a:rPr lang="en-IN" sz="2800" dirty="0" smtClean="0">
                <a:latin typeface="Bahnschrift Condensed" panose="020B0502040204020203" pitchFamily="34" charset="0"/>
              </a:rPr>
              <a:t>What are your objectives of data collection ???</a:t>
            </a:r>
            <a:endParaRPr lang="en-IN" sz="2800" dirty="0"/>
          </a:p>
        </p:txBody>
      </p:sp>
    </p:spTree>
    <p:extLst>
      <p:ext uri="{BB962C8B-B14F-4D97-AF65-F5344CB8AC3E}">
        <p14:creationId xmlns:p14="http://schemas.microsoft.com/office/powerpoint/2010/main" val="438304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3557081" y="1154075"/>
            <a:ext cx="3575239" cy="2466312"/>
          </a:xfrm>
          <a:prstGeom prst="rect">
            <a:avLst/>
          </a:prstGeom>
        </p:spPr>
      </p:pic>
      <mc:AlternateContent xmlns:mc="http://schemas.openxmlformats.org/markup-compatibility/2006">
        <mc:Choice xmlns:a14="http://schemas.microsoft.com/office/drawing/2010/main" Requires="a14">
          <p:sp>
            <p:nvSpPr>
              <p:cNvPr id="11" name="Rectangle 10"/>
              <p:cNvSpPr/>
              <p:nvPr/>
            </p:nvSpPr>
            <p:spPr>
              <a:xfrm>
                <a:off x="6262332" y="1828423"/>
                <a:ext cx="3167556" cy="615490"/>
              </a:xfrm>
              <a:prstGeom prst="rect">
                <a:avLst/>
              </a:prstGeom>
            </p:spPr>
            <p:txBody>
              <a:bodyPr wrap="square">
                <a:spAutoFit/>
              </a:bodyPr>
              <a:lstStyle/>
              <a:p>
                <a:pPr lvl="2" algn="just"/>
                <a14:m>
                  <m:oMathPara xmlns:m="http://schemas.openxmlformats.org/officeDocument/2006/math">
                    <m:oMathParaPr>
                      <m:jc m:val="centerGroup"/>
                    </m:oMathParaPr>
                    <m:oMath xmlns:m="http://schemas.openxmlformats.org/officeDocument/2006/math">
                      <m:r>
                        <a:rPr lang="en-US" i="1">
                          <a:latin typeface="Cambria Math"/>
                        </a:rPr>
                        <m:t>𝑁𝐷𝑉𝐼</m:t>
                      </m:r>
                      <m:r>
                        <a:rPr lang="en-US" i="1">
                          <a:latin typeface="Cambria Math"/>
                        </a:rPr>
                        <m:t>=</m:t>
                      </m:r>
                      <m:f>
                        <m:fPr>
                          <m:ctrlPr>
                            <a:rPr lang="en-IN" i="1">
                              <a:latin typeface="Cambria Math" panose="02040503050406030204" pitchFamily="18" charset="0"/>
                            </a:rPr>
                          </m:ctrlPr>
                        </m:fPr>
                        <m:num>
                          <m:r>
                            <a:rPr lang="en-US" i="1">
                              <a:latin typeface="Cambria Math"/>
                            </a:rPr>
                            <m:t>𝑁𝐼𝑅</m:t>
                          </m:r>
                          <m:r>
                            <a:rPr lang="en-US" i="1">
                              <a:latin typeface="Cambria Math"/>
                            </a:rPr>
                            <m:t>−</m:t>
                          </m:r>
                          <m:r>
                            <a:rPr lang="en-US" i="1">
                              <a:latin typeface="Cambria Math"/>
                            </a:rPr>
                            <m:t>𝑅</m:t>
                          </m:r>
                        </m:num>
                        <m:den>
                          <m:r>
                            <a:rPr lang="en-US" i="1">
                              <a:latin typeface="Cambria Math"/>
                            </a:rPr>
                            <m:t>𝑁𝐼𝑅</m:t>
                          </m:r>
                          <m:r>
                            <a:rPr lang="en-US" i="1">
                              <a:latin typeface="Cambria Math"/>
                            </a:rPr>
                            <m:t>+</m:t>
                          </m:r>
                          <m:r>
                            <a:rPr lang="en-US" i="1">
                              <a:latin typeface="Cambria Math"/>
                            </a:rPr>
                            <m:t>𝑅</m:t>
                          </m:r>
                        </m:den>
                      </m:f>
                    </m:oMath>
                  </m:oMathPara>
                </a14:m>
                <a:endParaRPr lang="en-US" dirty="0">
                  <a:latin typeface="Aparajita" pitchFamily="34" charset="0"/>
                  <a:cs typeface="Aparajita" pitchFamily="34"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6262332" y="1828423"/>
                <a:ext cx="3167556" cy="615490"/>
              </a:xfrm>
              <a:prstGeom prst="rect">
                <a:avLst/>
              </a:prstGeom>
              <a:blipFill rotWithShape="0">
                <a:blip r:embed="rId3"/>
                <a:stretch>
                  <a:fillRect/>
                </a:stretch>
              </a:blipFill>
            </p:spPr>
            <p:txBody>
              <a:bodyPr/>
              <a:lstStyle/>
              <a:p>
                <a:r>
                  <a:rPr lang="en-IN">
                    <a:noFill/>
                  </a:rPr>
                  <a:t> </a:t>
                </a:r>
              </a:p>
            </p:txBody>
          </p:sp>
        </mc:Fallback>
      </mc:AlternateContent>
      <p:sp>
        <p:nvSpPr>
          <p:cNvPr id="12" name="Rectangle 11"/>
          <p:cNvSpPr/>
          <p:nvPr/>
        </p:nvSpPr>
        <p:spPr>
          <a:xfrm>
            <a:off x="7205974" y="3306131"/>
            <a:ext cx="1938026" cy="307777"/>
          </a:xfrm>
          <a:prstGeom prst="rect">
            <a:avLst/>
          </a:prstGeom>
        </p:spPr>
        <p:txBody>
          <a:bodyPr wrap="square">
            <a:spAutoFit/>
          </a:bodyPr>
          <a:lstStyle/>
          <a:p>
            <a:r>
              <a:rPr lang="en-US" sz="1400" dirty="0" smtClean="0">
                <a:latin typeface="+mj-lt"/>
                <a:cs typeface="Aparajita" pitchFamily="34" charset="0"/>
              </a:rPr>
              <a:t>Image source: </a:t>
            </a:r>
            <a:r>
              <a:rPr lang="en-US" sz="1400" dirty="0" err="1" smtClean="0">
                <a:latin typeface="+mj-lt"/>
                <a:cs typeface="Aparajita" pitchFamily="34" charset="0"/>
              </a:rPr>
              <a:t>Agribotix</a:t>
            </a:r>
            <a:endParaRPr lang="en-IN" sz="1400" dirty="0">
              <a:latin typeface="+mj-lt"/>
              <a:cs typeface="Aparajita" pitchFamily="34" charset="0"/>
            </a:endParaRPr>
          </a:p>
        </p:txBody>
      </p:sp>
      <p:sp>
        <p:nvSpPr>
          <p:cNvPr id="13" name="Rectangle 12"/>
          <p:cNvSpPr/>
          <p:nvPr/>
        </p:nvSpPr>
        <p:spPr>
          <a:xfrm>
            <a:off x="4839425" y="4588668"/>
            <a:ext cx="3826273" cy="1600438"/>
          </a:xfrm>
          <a:prstGeom prst="rect">
            <a:avLst/>
          </a:prstGeom>
        </p:spPr>
        <p:txBody>
          <a:bodyPr wrap="square">
            <a:spAutoFit/>
          </a:bodyPr>
          <a:lstStyle/>
          <a:p>
            <a:pPr algn="ctr"/>
            <a:r>
              <a:rPr lang="en-IN" sz="2800" dirty="0" smtClean="0">
                <a:latin typeface="Bahnschrift Condensed" panose="020B0502040204020203" pitchFamily="34" charset="0"/>
              </a:rPr>
              <a:t>Does this  really works ???</a:t>
            </a:r>
          </a:p>
          <a:p>
            <a:pPr algn="ctr"/>
            <a:endParaRPr lang="en-IN" sz="1400" dirty="0" smtClean="0">
              <a:latin typeface="Bahnschrift Condensed" panose="020B0502040204020203" pitchFamily="34" charset="0"/>
            </a:endParaRPr>
          </a:p>
          <a:p>
            <a:pPr algn="ctr"/>
            <a:r>
              <a:rPr lang="en-IN" sz="2800" dirty="0" smtClean="0">
                <a:latin typeface="Bahnschrift Condensed" panose="020B0502040204020203" pitchFamily="34" charset="0"/>
              </a:rPr>
              <a:t> What exactly you want to find with NDVI ?</a:t>
            </a:r>
            <a:endParaRPr lang="en-IN" sz="2800" dirty="0"/>
          </a:p>
        </p:txBody>
      </p:sp>
    </p:spTree>
    <p:extLst>
      <p:ext uri="{BB962C8B-B14F-4D97-AF65-F5344CB8AC3E}">
        <p14:creationId xmlns:p14="http://schemas.microsoft.com/office/powerpoint/2010/main" val="849959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240" y="-188"/>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8" name="Picture 2" descr="https://survey.crkennedy.com.au/ts1527138632/attachments/Product/71388/006-00013-01.tag.2.jpg"/>
          <p:cNvPicPr>
            <a:picLocks noChangeAspect="1" noChangeArrowheads="1"/>
          </p:cNvPicPr>
          <p:nvPr/>
        </p:nvPicPr>
        <p:blipFill rotWithShape="1">
          <a:blip r:embed="rId2">
            <a:extLst>
              <a:ext uri="{28A0092B-C50C-407E-A947-70E740481C1C}">
                <a14:useLocalDpi xmlns:a14="http://schemas.microsoft.com/office/drawing/2010/main" val="0"/>
              </a:ext>
            </a:extLst>
          </a:blip>
          <a:srcRect b="23271"/>
          <a:stretch/>
        </p:blipFill>
        <p:spPr bwMode="auto">
          <a:xfrm>
            <a:off x="3467336" y="769253"/>
            <a:ext cx="4762140" cy="38911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RAHUL\Desktop\fp_ir_1024x102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62" y="3956096"/>
            <a:ext cx="2582784" cy="1804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4" name="Picture 5" descr="C:\Users\RAHUL\Desktop\HSI-Camera.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88000" y1="18321" x2="88000" y2="18321"/>
                        <a14:foregroundMark x1="83500" y1="9542" x2="83500" y2="9542"/>
                        <a14:foregroundMark x1="39000" y1="33588" x2="39000" y2="33588"/>
                        <a14:foregroundMark x1="39000" y1="37023" x2="39000" y2="37023"/>
                        <a14:foregroundMark x1="37250" y1="43511" x2="37250" y2="43511"/>
                        <a14:foregroundMark x1="4500" y1="15649" x2="4500" y2="15649"/>
                        <a14:foregroundMark x1="3750" y1="10305" x2="3750" y2="10305"/>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6833257" y="4575393"/>
            <a:ext cx="2792438" cy="1829047"/>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87386" y="5769240"/>
            <a:ext cx="3011722" cy="338554"/>
          </a:xfrm>
          <a:prstGeom prst="rect">
            <a:avLst/>
          </a:prstGeom>
        </p:spPr>
        <p:txBody>
          <a:bodyPr wrap="none">
            <a:spAutoFit/>
          </a:bodyPr>
          <a:lstStyle/>
          <a:p>
            <a:r>
              <a:rPr lang="en-IN" sz="1600" dirty="0" smtClean="0">
                <a:latin typeface="Times New Roman" panose="02020603050405020304" pitchFamily="18" charset="0"/>
                <a:cs typeface="Times New Roman" panose="02020603050405020304" pitchFamily="18" charset="0"/>
              </a:rPr>
              <a:t>Source: http</a:t>
            </a:r>
            <a:r>
              <a:rPr lang="en-IN" sz="1600" dirty="0">
                <a:latin typeface="Times New Roman" panose="02020603050405020304" pitchFamily="18" charset="0"/>
                <a:cs typeface="Times New Roman" panose="02020603050405020304" pitchFamily="18" charset="0"/>
              </a:rPr>
              <a:t>://www.mapir.camera/</a:t>
            </a:r>
          </a:p>
        </p:txBody>
      </p:sp>
      <p:sp>
        <p:nvSpPr>
          <p:cNvPr id="4" name="Rectangle 3"/>
          <p:cNvSpPr/>
          <p:nvPr/>
        </p:nvSpPr>
        <p:spPr>
          <a:xfrm>
            <a:off x="3796662" y="5261245"/>
            <a:ext cx="3477639" cy="584775"/>
          </a:xfrm>
          <a:prstGeom prst="rect">
            <a:avLst/>
          </a:prstGeom>
          <a:solidFill>
            <a:schemeClr val="bg1"/>
          </a:solidFill>
        </p:spPr>
        <p:txBody>
          <a:bodyPr wrap="square">
            <a:spAutoFit/>
          </a:bodyPr>
          <a:lstStyle/>
          <a:p>
            <a:r>
              <a:rPr lang="en-IN" sz="3200" b="1" dirty="0" smtClean="0">
                <a:latin typeface="Bahnschrift Condensed" panose="020B0502040204020203" pitchFamily="34" charset="0"/>
              </a:rPr>
              <a:t>Multispectral  Cameras</a:t>
            </a:r>
            <a:endParaRPr lang="en-IN" sz="3200" b="1" dirty="0"/>
          </a:p>
        </p:txBody>
      </p:sp>
    </p:spTree>
    <p:extLst>
      <p:ext uri="{BB962C8B-B14F-4D97-AF65-F5344CB8AC3E}">
        <p14:creationId xmlns:p14="http://schemas.microsoft.com/office/powerpoint/2010/main" val="27330680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3539" y="68970"/>
            <a:ext cx="5480988" cy="584775"/>
          </a:xfrm>
          <a:prstGeom prst="rect">
            <a:avLst/>
          </a:prstGeom>
        </p:spPr>
        <p:txBody>
          <a:bodyPr wrap="none">
            <a:spAutoFit/>
          </a:bodyPr>
          <a:lstStyle/>
          <a:p>
            <a:r>
              <a:rPr lang="en-IN" sz="3200" b="1" dirty="0" smtClean="0">
                <a:solidFill>
                  <a:srgbClr val="C00000"/>
                </a:solidFill>
                <a:latin typeface="Bahnschrift Condensed" panose="020B0502040204020203" pitchFamily="34" charset="0"/>
                <a:cs typeface="Aparajita" pitchFamily="34" charset="0"/>
              </a:rPr>
              <a:t>Normalized Difference Vegetation Index</a:t>
            </a:r>
            <a:endParaRPr lang="en-IN" sz="3200" b="1" dirty="0">
              <a:solidFill>
                <a:srgbClr val="C00000"/>
              </a:solidFill>
              <a:latin typeface="Bahnschrift Condensed" panose="020B0502040204020203" pitchFamily="34" charset="0"/>
              <a:cs typeface="Aparajita" pitchFamily="34" charset="0"/>
            </a:endParaRPr>
          </a:p>
        </p:txBody>
      </p:sp>
      <mc:AlternateContent xmlns:mc="http://schemas.openxmlformats.org/markup-compatibility/2006">
        <mc:Choice xmlns:a14="http://schemas.microsoft.com/office/drawing/2010/main" Requires="a14">
          <p:sp>
            <p:nvSpPr>
              <p:cNvPr id="4" name="Rectangle 3"/>
              <p:cNvSpPr/>
              <p:nvPr/>
            </p:nvSpPr>
            <p:spPr>
              <a:xfrm>
                <a:off x="6598671" y="77929"/>
                <a:ext cx="2119491" cy="673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𝑁𝐷𝑉𝐼</m:t>
                      </m:r>
                      <m:r>
                        <a:rPr lang="en-US" sz="2000" i="1">
                          <a:latin typeface="Cambria Math"/>
                        </a:rPr>
                        <m:t>=</m:t>
                      </m:r>
                      <m:f>
                        <m:fPr>
                          <m:ctrlPr>
                            <a:rPr lang="en-IN" sz="2000" i="1">
                              <a:latin typeface="Cambria Math" panose="02040503050406030204" pitchFamily="18" charset="0"/>
                            </a:rPr>
                          </m:ctrlPr>
                        </m:fPr>
                        <m:num>
                          <m:r>
                            <a:rPr lang="en-US" sz="2000" i="1">
                              <a:latin typeface="Cambria Math"/>
                            </a:rPr>
                            <m:t>𝑁𝐼𝑅</m:t>
                          </m:r>
                          <m:r>
                            <a:rPr lang="en-US" sz="2000" i="1">
                              <a:latin typeface="Cambria Math"/>
                            </a:rPr>
                            <m:t>−</m:t>
                          </m:r>
                          <m:r>
                            <a:rPr lang="en-US" sz="2000" i="1">
                              <a:latin typeface="Cambria Math"/>
                            </a:rPr>
                            <m:t>𝑅</m:t>
                          </m:r>
                        </m:num>
                        <m:den>
                          <m:r>
                            <a:rPr lang="en-US" sz="2000" i="1">
                              <a:latin typeface="Cambria Math"/>
                            </a:rPr>
                            <m:t>𝑁𝐼𝑅</m:t>
                          </m:r>
                          <m:r>
                            <a:rPr lang="en-US" sz="2000" i="1">
                              <a:latin typeface="Cambria Math"/>
                            </a:rPr>
                            <m:t>+</m:t>
                          </m:r>
                          <m:r>
                            <a:rPr lang="en-US" sz="2000" i="1">
                              <a:latin typeface="Cambria Math"/>
                            </a:rPr>
                            <m:t>𝑅</m:t>
                          </m:r>
                        </m:den>
                      </m:f>
                    </m:oMath>
                  </m:oMathPara>
                </a14:m>
                <a:endParaRPr lang="en-IN" sz="2000" dirty="0"/>
              </a:p>
            </p:txBody>
          </p:sp>
        </mc:Choice>
        <mc:Fallback>
          <p:sp>
            <p:nvSpPr>
              <p:cNvPr id="4" name="Rectangle 3"/>
              <p:cNvSpPr>
                <a:spLocks noRot="1" noChangeAspect="1" noMove="1" noResize="1" noEditPoints="1" noAdjustHandles="1" noChangeArrowheads="1" noChangeShapeType="1" noTextEdit="1"/>
              </p:cNvSpPr>
              <p:nvPr/>
            </p:nvSpPr>
            <p:spPr>
              <a:xfrm>
                <a:off x="6598671" y="77929"/>
                <a:ext cx="2119491" cy="673711"/>
              </a:xfrm>
              <a:prstGeom prst="rect">
                <a:avLst/>
              </a:prstGeom>
              <a:blipFill rotWithShape="0">
                <a:blip r:embed="rId2"/>
                <a:stretch>
                  <a:fillRect/>
                </a:stretch>
              </a:blipFill>
            </p:spPr>
            <p:txBody>
              <a:bodyPr/>
              <a:lstStyle/>
              <a:p>
                <a:r>
                  <a:rPr lang="en-IN">
                    <a:noFill/>
                  </a:rPr>
                  <a:t> </a:t>
                </a:r>
              </a:p>
            </p:txBody>
          </p:sp>
        </mc:Fallback>
      </mc:AlternateContent>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6508" y="3888333"/>
            <a:ext cx="3001645" cy="2665095"/>
          </a:xfrm>
          <a:prstGeom prst="rect">
            <a:avLst/>
          </a:prstGeom>
        </p:spPr>
      </p:pic>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56317" y="953043"/>
            <a:ext cx="2962275" cy="2630170"/>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3139499" y="751640"/>
            <a:ext cx="2953385" cy="2621915"/>
          </a:xfrm>
          <a:prstGeom prst="rect">
            <a:avLst/>
          </a:prstGeom>
        </p:spPr>
      </p:pic>
      <p:pic>
        <p:nvPicPr>
          <p:cNvPr id="8" name="Picture 7"/>
          <p:cNvPicPr/>
          <p:nvPr/>
        </p:nvPicPr>
        <p:blipFill>
          <a:blip r:embed="rId6" cstate="print">
            <a:extLst>
              <a:ext uri="{28A0092B-C50C-407E-A947-70E740481C1C}">
                <a14:useLocalDpi xmlns:a14="http://schemas.microsoft.com/office/drawing/2010/main" val="0"/>
              </a:ext>
            </a:extLst>
          </a:blip>
          <a:stretch>
            <a:fillRect/>
          </a:stretch>
        </p:blipFill>
        <p:spPr>
          <a:xfrm>
            <a:off x="6213792" y="984826"/>
            <a:ext cx="2889250" cy="2565400"/>
          </a:xfrm>
          <a:prstGeom prst="rect">
            <a:avLst/>
          </a:prstGeom>
        </p:spPr>
      </p:pic>
      <p:pic>
        <p:nvPicPr>
          <p:cNvPr id="9" name="Picture 8"/>
          <p:cNvPicPr/>
          <p:nvPr/>
        </p:nvPicPr>
        <p:blipFill>
          <a:blip r:embed="rId7" cstate="print">
            <a:extLst>
              <a:ext uri="{28A0092B-C50C-407E-A947-70E740481C1C}">
                <a14:useLocalDpi xmlns:a14="http://schemas.microsoft.com/office/drawing/2010/main" val="0"/>
              </a:ext>
            </a:extLst>
          </a:blip>
          <a:stretch>
            <a:fillRect/>
          </a:stretch>
        </p:blipFill>
        <p:spPr>
          <a:xfrm>
            <a:off x="3988005" y="4043492"/>
            <a:ext cx="2907030" cy="2580640"/>
          </a:xfrm>
          <a:prstGeom prst="rect">
            <a:avLst/>
          </a:prstGeom>
        </p:spPr>
      </p:pic>
      <p:sp>
        <p:nvSpPr>
          <p:cNvPr id="10" name="Rectangle 9"/>
          <p:cNvSpPr/>
          <p:nvPr/>
        </p:nvSpPr>
        <p:spPr>
          <a:xfrm>
            <a:off x="6193193" y="6556934"/>
            <a:ext cx="3011722" cy="338554"/>
          </a:xfrm>
          <a:prstGeom prst="rect">
            <a:avLst/>
          </a:prstGeom>
        </p:spPr>
        <p:txBody>
          <a:bodyPr wrap="none">
            <a:spAutoFit/>
          </a:bodyPr>
          <a:lstStyle/>
          <a:p>
            <a:r>
              <a:rPr lang="en-IN" sz="1600" dirty="0" smtClean="0">
                <a:latin typeface="Times New Roman" panose="02020603050405020304" pitchFamily="18" charset="0"/>
                <a:cs typeface="Times New Roman" panose="02020603050405020304" pitchFamily="18" charset="0"/>
              </a:rPr>
              <a:t>Source: http</a:t>
            </a:r>
            <a:r>
              <a:rPr lang="en-IN" sz="1600" dirty="0">
                <a:latin typeface="Times New Roman" panose="02020603050405020304" pitchFamily="18" charset="0"/>
                <a:cs typeface="Times New Roman" panose="02020603050405020304" pitchFamily="18" charset="0"/>
              </a:rPr>
              <a:t>://www.mapir.camera/</a:t>
            </a:r>
          </a:p>
        </p:txBody>
      </p:sp>
      <p:sp>
        <p:nvSpPr>
          <p:cNvPr id="11" name="Rectangle 10"/>
          <p:cNvSpPr/>
          <p:nvPr/>
        </p:nvSpPr>
        <p:spPr>
          <a:xfrm>
            <a:off x="867770" y="6533299"/>
            <a:ext cx="1205779" cy="338554"/>
          </a:xfrm>
          <a:prstGeom prst="rect">
            <a:avLst/>
          </a:prstGeom>
        </p:spPr>
        <p:txBody>
          <a:bodyPr wrap="none">
            <a:spAutoFit/>
          </a:bodyPr>
          <a:lstStyle/>
          <a:p>
            <a:r>
              <a:rPr lang="en-IN" sz="1600" b="1" dirty="0" smtClean="0">
                <a:latin typeface="Times New Roman" panose="02020603050405020304" pitchFamily="18" charset="0"/>
                <a:cs typeface="Times New Roman" panose="02020603050405020304" pitchFamily="18" charset="0"/>
              </a:rPr>
              <a:t>RGB image</a:t>
            </a:r>
            <a:endParaRPr lang="en-IN" sz="1600" b="1" dirty="0">
              <a:latin typeface="Times New Roman" panose="02020603050405020304" pitchFamily="18" charset="0"/>
              <a:cs typeface="Times New Roman" panose="02020603050405020304" pitchFamily="18" charset="0"/>
            </a:endParaRPr>
          </a:p>
        </p:txBody>
      </p:sp>
      <p:sp>
        <p:nvSpPr>
          <p:cNvPr id="12" name="Rectangle 11"/>
          <p:cNvSpPr/>
          <p:nvPr/>
        </p:nvSpPr>
        <p:spPr>
          <a:xfrm>
            <a:off x="465311" y="3578105"/>
            <a:ext cx="2287278" cy="338554"/>
          </a:xfrm>
          <a:prstGeom prst="rect">
            <a:avLst/>
          </a:prstGeom>
        </p:spPr>
        <p:txBody>
          <a:bodyPr wrap="square">
            <a:spAutoFit/>
          </a:bodyPr>
          <a:lstStyle/>
          <a:p>
            <a:pPr algn="ctr"/>
            <a:r>
              <a:rPr lang="en-IN" sz="1600" dirty="0" smtClean="0">
                <a:latin typeface="Times New Roman" panose="02020603050405020304" pitchFamily="18" charset="0"/>
                <a:cs typeface="Times New Roman" panose="02020603050405020304" pitchFamily="18" charset="0"/>
              </a:rPr>
              <a:t>IR </a:t>
            </a:r>
            <a:r>
              <a:rPr lang="en-IN" sz="1600" dirty="0" smtClean="0">
                <a:latin typeface="Times New Roman" panose="02020603050405020304" pitchFamily="18" charset="0"/>
                <a:cs typeface="Times New Roman" panose="02020603050405020304" pitchFamily="18" charset="0"/>
              </a:rPr>
              <a:t>image 850 </a:t>
            </a:r>
            <a:r>
              <a:rPr lang="en-IN" sz="1600" dirty="0" smtClean="0">
                <a:latin typeface="Times New Roman" panose="02020603050405020304" pitchFamily="18" charset="0"/>
                <a:cs typeface="Times New Roman" panose="02020603050405020304" pitchFamily="18" charset="0"/>
              </a:rPr>
              <a:t>nm</a:t>
            </a:r>
            <a:endParaRPr lang="en-IN" sz="1600" dirty="0">
              <a:latin typeface="Times New Roman" panose="02020603050405020304" pitchFamily="18" charset="0"/>
              <a:cs typeface="Times New Roman" panose="02020603050405020304" pitchFamily="18" charset="0"/>
            </a:endParaRPr>
          </a:p>
        </p:txBody>
      </p:sp>
      <p:sp>
        <p:nvSpPr>
          <p:cNvPr id="13" name="Rectangle 12"/>
          <p:cNvSpPr/>
          <p:nvPr/>
        </p:nvSpPr>
        <p:spPr>
          <a:xfrm>
            <a:off x="3222739" y="3445899"/>
            <a:ext cx="3052988" cy="338554"/>
          </a:xfrm>
          <a:prstGeom prst="rect">
            <a:avLst/>
          </a:prstGeom>
        </p:spPr>
        <p:txBody>
          <a:bodyPr wrap="square">
            <a:spAutoFit/>
          </a:bodyPr>
          <a:lstStyle/>
          <a:p>
            <a:pPr algn="ctr"/>
            <a:r>
              <a:rPr lang="en-IN" sz="1600" dirty="0" smtClean="0">
                <a:latin typeface="Times New Roman" panose="02020603050405020304" pitchFamily="18" charset="0"/>
                <a:cs typeface="Times New Roman" panose="02020603050405020304" pitchFamily="18" charset="0"/>
              </a:rPr>
              <a:t>Red band </a:t>
            </a:r>
            <a:r>
              <a:rPr lang="en-IN" sz="1600" dirty="0" smtClean="0">
                <a:latin typeface="Times New Roman" panose="02020603050405020304" pitchFamily="18" charset="0"/>
                <a:cs typeface="Times New Roman" panose="02020603050405020304" pitchFamily="18" charset="0"/>
              </a:rPr>
              <a:t>image 650 </a:t>
            </a:r>
            <a:r>
              <a:rPr lang="en-IN" sz="1600" dirty="0" smtClean="0">
                <a:latin typeface="Times New Roman" panose="02020603050405020304" pitchFamily="18" charset="0"/>
                <a:cs typeface="Times New Roman" panose="02020603050405020304" pitchFamily="18" charset="0"/>
              </a:rPr>
              <a:t>nm</a:t>
            </a:r>
            <a:endParaRPr lang="en-IN" sz="1600" dirty="0">
              <a:latin typeface="Times New Roman" panose="02020603050405020304" pitchFamily="18" charset="0"/>
              <a:cs typeface="Times New Roman" panose="02020603050405020304" pitchFamily="18" charset="0"/>
            </a:endParaRPr>
          </a:p>
        </p:txBody>
      </p:sp>
      <p:sp>
        <p:nvSpPr>
          <p:cNvPr id="14" name="Rectangle 13"/>
          <p:cNvSpPr/>
          <p:nvPr/>
        </p:nvSpPr>
        <p:spPr>
          <a:xfrm>
            <a:off x="6442918" y="3688278"/>
            <a:ext cx="2574388" cy="338554"/>
          </a:xfrm>
          <a:prstGeom prst="rect">
            <a:avLst/>
          </a:prstGeom>
        </p:spPr>
        <p:txBody>
          <a:bodyPr wrap="square">
            <a:spAutoFit/>
          </a:bodyPr>
          <a:lstStyle/>
          <a:p>
            <a:pPr algn="ctr"/>
            <a:r>
              <a:rPr lang="en-IN" sz="1600" dirty="0">
                <a:latin typeface="Times New Roman" panose="02020603050405020304" pitchFamily="18" charset="0"/>
                <a:cs typeface="Times New Roman" panose="02020603050405020304" pitchFamily="18" charset="0"/>
              </a:rPr>
              <a:t>NDVI </a:t>
            </a:r>
            <a:r>
              <a:rPr lang="en-IN" sz="1600" dirty="0" smtClean="0">
                <a:latin typeface="Times New Roman" panose="02020603050405020304" pitchFamily="18" charset="0"/>
                <a:cs typeface="Times New Roman" panose="02020603050405020304" pitchFamily="18" charset="0"/>
              </a:rPr>
              <a:t>image (No </a:t>
            </a:r>
            <a:r>
              <a:rPr lang="en-IN" sz="1600" dirty="0">
                <a:latin typeface="Times New Roman" panose="02020603050405020304" pitchFamily="18" charset="0"/>
                <a:cs typeface="Times New Roman" panose="02020603050405020304" pitchFamily="18" charset="0"/>
              </a:rPr>
              <a:t>gradient)</a:t>
            </a:r>
          </a:p>
        </p:txBody>
      </p:sp>
      <p:sp>
        <p:nvSpPr>
          <p:cNvPr id="15" name="Rectangle 14"/>
          <p:cNvSpPr/>
          <p:nvPr/>
        </p:nvSpPr>
        <p:spPr>
          <a:xfrm>
            <a:off x="7047663" y="5004244"/>
            <a:ext cx="1555234" cy="584775"/>
          </a:xfrm>
          <a:prstGeom prst="rect">
            <a:avLst/>
          </a:prstGeom>
        </p:spPr>
        <p:txBody>
          <a:bodyPr wrap="none">
            <a:spAutoFit/>
          </a:bodyPr>
          <a:lstStyle/>
          <a:p>
            <a:pPr algn="ctr"/>
            <a:r>
              <a:rPr lang="en-IN" sz="1600" dirty="0">
                <a:latin typeface="Times New Roman" panose="02020603050405020304" pitchFamily="18" charset="0"/>
                <a:cs typeface="Times New Roman" panose="02020603050405020304" pitchFamily="18" charset="0"/>
              </a:rPr>
              <a:t>NDVI image </a:t>
            </a:r>
            <a:endParaRPr lang="en-IN" sz="1600" dirty="0" smtClean="0">
              <a:latin typeface="Times New Roman" panose="02020603050405020304" pitchFamily="18" charset="0"/>
              <a:cs typeface="Times New Roman" panose="02020603050405020304" pitchFamily="18" charset="0"/>
            </a:endParaRPr>
          </a:p>
          <a:p>
            <a:pPr algn="ctr"/>
            <a:r>
              <a:rPr lang="en-IN" sz="1600" dirty="0" smtClean="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G=0.2, R=0.68)</a:t>
            </a:r>
          </a:p>
        </p:txBody>
      </p:sp>
    </p:spTree>
    <p:extLst>
      <p:ext uri="{BB962C8B-B14F-4D97-AF65-F5344CB8AC3E}">
        <p14:creationId xmlns:p14="http://schemas.microsoft.com/office/powerpoint/2010/main" val="1478330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98288"/>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0465" y="1029295"/>
            <a:ext cx="2747888" cy="206091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3117" y="935291"/>
            <a:ext cx="3416904" cy="256267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046" y="3716186"/>
            <a:ext cx="2753071" cy="271636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3117" y="4138023"/>
            <a:ext cx="5359478" cy="2294526"/>
          </a:xfrm>
          <a:prstGeom prst="rect">
            <a:avLst/>
          </a:prstGeom>
        </p:spPr>
      </p:pic>
    </p:spTree>
    <p:extLst>
      <p:ext uri="{BB962C8B-B14F-4D97-AF65-F5344CB8AC3E}">
        <p14:creationId xmlns:p14="http://schemas.microsoft.com/office/powerpoint/2010/main" val="1240976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832" y="19676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5" name="Shape 79" descr="datacube.png"/>
          <p:cNvPicPr preferRelativeResize="0"/>
          <p:nvPr/>
        </p:nvPicPr>
        <p:blipFill>
          <a:blip r:embed="rId2">
            <a:alphaModFix/>
          </a:blip>
          <a:stretch>
            <a:fillRect/>
          </a:stretch>
        </p:blipFill>
        <p:spPr>
          <a:xfrm>
            <a:off x="5335493" y="1235813"/>
            <a:ext cx="3334047" cy="3080913"/>
          </a:xfrm>
          <a:prstGeom prst="rect">
            <a:avLst/>
          </a:prstGeom>
          <a:noFill/>
          <a:ln>
            <a:noFill/>
          </a:ln>
        </p:spPr>
      </p:pic>
      <p:pic>
        <p:nvPicPr>
          <p:cNvPr id="6" name="Picture 2" descr="C:\Users\RAHUL\Downloads\leaf spectra including healthy and unhealthy leaf.png"/>
          <p:cNvPicPr>
            <a:picLocks noChangeAspect="1" noChangeArrowheads="1"/>
          </p:cNvPicPr>
          <p:nvPr/>
        </p:nvPicPr>
        <p:blipFill rotWithShape="1">
          <a:blip r:embed="rId3">
            <a:extLst>
              <a:ext uri="{28A0092B-C50C-407E-A947-70E740481C1C}">
                <a14:useLocalDpi xmlns:a14="http://schemas.microsoft.com/office/drawing/2010/main" val="0"/>
              </a:ext>
            </a:extLst>
          </a:blip>
          <a:srcRect r="14982"/>
          <a:stretch/>
        </p:blipFill>
        <p:spPr bwMode="auto">
          <a:xfrm>
            <a:off x="435738" y="3432824"/>
            <a:ext cx="5064315" cy="29702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87433" y="4316726"/>
            <a:ext cx="2105063" cy="369332"/>
          </a:xfrm>
          <a:prstGeom prst="rect">
            <a:avLst/>
          </a:prstGeom>
        </p:spPr>
        <p:txBody>
          <a:bodyPr wrap="none">
            <a:spAutoFit/>
          </a:bodyPr>
          <a:lstStyle/>
          <a:p>
            <a:r>
              <a:rPr lang="en-IN" dirty="0" smtClean="0">
                <a:latin typeface="Bahnschrift Condensed" panose="020B0502040204020203" pitchFamily="34" charset="0"/>
              </a:rPr>
              <a:t>Hyperspectral  Data  cube</a:t>
            </a:r>
            <a:endParaRPr lang="en-IN" dirty="0"/>
          </a:p>
        </p:txBody>
      </p:sp>
      <p:sp>
        <p:nvSpPr>
          <p:cNvPr id="8" name="Rectangle 7"/>
          <p:cNvSpPr/>
          <p:nvPr/>
        </p:nvSpPr>
        <p:spPr>
          <a:xfrm>
            <a:off x="1727156" y="6417120"/>
            <a:ext cx="3161443" cy="369332"/>
          </a:xfrm>
          <a:prstGeom prst="rect">
            <a:avLst/>
          </a:prstGeom>
        </p:spPr>
        <p:txBody>
          <a:bodyPr wrap="none">
            <a:spAutoFit/>
          </a:bodyPr>
          <a:lstStyle/>
          <a:p>
            <a:r>
              <a:rPr lang="en-IN" dirty="0" smtClean="0">
                <a:latin typeface="Bahnschrift Condensed" panose="020B0502040204020203" pitchFamily="34" charset="0"/>
              </a:rPr>
              <a:t>Hyperspectral  signatures of vegetation</a:t>
            </a:r>
            <a:endParaRPr lang="en-IN" dirty="0"/>
          </a:p>
        </p:txBody>
      </p:sp>
    </p:spTree>
    <p:extLst>
      <p:ext uri="{BB962C8B-B14F-4D97-AF65-F5344CB8AC3E}">
        <p14:creationId xmlns:p14="http://schemas.microsoft.com/office/powerpoint/2010/main" val="38841780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0172" y="56084"/>
            <a:ext cx="8648521" cy="769441"/>
          </a:xfrm>
          <a:prstGeom prst="rect">
            <a:avLst/>
          </a:prstGeom>
        </p:spPr>
        <p:txBody>
          <a:bodyPr wrap="none">
            <a:spAutoFit/>
          </a:bodyPr>
          <a:lstStyle/>
          <a:p>
            <a:pPr lvl="0"/>
            <a:r>
              <a:rPr lang="en-IN" sz="4400" b="1" dirty="0">
                <a:solidFill>
                  <a:srgbClr val="C00000"/>
                </a:solidFill>
                <a:latin typeface="Bahnschrift Condensed" panose="020B0502040204020203" pitchFamily="34" charset="0"/>
              </a:rPr>
              <a:t>Types  of  </a:t>
            </a:r>
            <a:r>
              <a:rPr lang="en-IN" sz="4400" b="1" dirty="0" smtClean="0">
                <a:solidFill>
                  <a:srgbClr val="C00000"/>
                </a:solidFill>
                <a:latin typeface="Bahnschrift Condensed" panose="020B0502040204020203" pitchFamily="34" charset="0"/>
              </a:rPr>
              <a:t>farm data  </a:t>
            </a:r>
            <a:r>
              <a:rPr lang="en-IN" sz="4400" b="1" dirty="0">
                <a:solidFill>
                  <a:srgbClr val="C00000"/>
                </a:solidFill>
                <a:latin typeface="Bahnschrift Condensed" panose="020B0502040204020203" pitchFamily="34" charset="0"/>
              </a:rPr>
              <a:t>collected  through  Drones</a:t>
            </a:r>
            <a:endParaRPr lang="en-IN" sz="4400" dirty="0">
              <a:latin typeface="Bahnschrift Condensed" panose="020B0502040204020203" pitchFamily="34" charset="0"/>
            </a:endParaRPr>
          </a:p>
        </p:txBody>
      </p:sp>
      <p:sp>
        <p:nvSpPr>
          <p:cNvPr id="3" name="Rectangle 2"/>
          <p:cNvSpPr/>
          <p:nvPr/>
        </p:nvSpPr>
        <p:spPr>
          <a:xfrm>
            <a:off x="218046" y="1235813"/>
            <a:ext cx="4494627" cy="4524315"/>
          </a:xfrm>
          <a:prstGeom prst="rect">
            <a:avLst/>
          </a:prstGeom>
        </p:spPr>
        <p:txBody>
          <a:bodyPr wrap="square">
            <a:spAutoFit/>
          </a:bodyPr>
          <a:lstStyle/>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RGB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Multispectral Images</a:t>
            </a:r>
          </a:p>
          <a:p>
            <a:pPr marL="285750" lvl="0" indent="-285750">
              <a:lnSpc>
                <a:spcPct val="150000"/>
              </a:lnSpc>
              <a:buFont typeface="Arial" panose="020B0604020202020204" pitchFamily="34" charset="0"/>
              <a:buChar char="•"/>
            </a:pPr>
            <a:r>
              <a:rPr lang="en-IN" sz="3200" b="1" dirty="0" smtClean="0">
                <a:solidFill>
                  <a:schemeClr val="accent5">
                    <a:lumMod val="50000"/>
                  </a:schemeClr>
                </a:solidFill>
                <a:latin typeface="Bahnschrift Condensed" panose="020B0502040204020203" pitchFamily="34" charset="0"/>
              </a:rPr>
              <a:t>Hyperspectral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Thermal Images</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Lidar data</a:t>
            </a:r>
          </a:p>
          <a:p>
            <a:pPr marL="285750" lvl="0" indent="-285750">
              <a:lnSpc>
                <a:spcPct val="150000"/>
              </a:lnSpc>
              <a:buFont typeface="Arial" panose="020B0604020202020204" pitchFamily="34" charset="0"/>
              <a:buChar char="•"/>
            </a:pPr>
            <a:r>
              <a:rPr lang="en-IN" sz="3200" dirty="0" smtClean="0">
                <a:solidFill>
                  <a:schemeClr val="bg1">
                    <a:lumMod val="75000"/>
                  </a:schemeClr>
                </a:solidFill>
                <a:latin typeface="Bahnschrift Condensed" panose="020B0502040204020203" pitchFamily="34" charset="0"/>
              </a:rPr>
              <a:t>Signals </a:t>
            </a:r>
            <a:r>
              <a:rPr lang="en-IN" sz="3200" dirty="0">
                <a:solidFill>
                  <a:schemeClr val="bg1">
                    <a:lumMod val="75000"/>
                  </a:schemeClr>
                </a:solidFill>
                <a:latin typeface="Bahnschrift Condensed" panose="020B0502040204020203" pitchFamily="34" charset="0"/>
              </a:rPr>
              <a:t>from ground </a:t>
            </a:r>
            <a:r>
              <a:rPr lang="en-IN" sz="3200" dirty="0" smtClean="0">
                <a:solidFill>
                  <a:schemeClr val="bg1">
                    <a:lumMod val="75000"/>
                  </a:schemeClr>
                </a:solidFill>
                <a:latin typeface="Bahnschrift Condensed" panose="020B0502040204020203" pitchFamily="34" charset="0"/>
              </a:rPr>
              <a:t>sensors</a:t>
            </a:r>
          </a:p>
        </p:txBody>
      </p:sp>
      <p:pic>
        <p:nvPicPr>
          <p:cNvPr id="1028" name="Picture 4" descr="Image result for Bayspec hyperspectral Cam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55" y="790333"/>
            <a:ext cx="3122198" cy="2185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napshot hyperspectral Cam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0793"/>
            <a:ext cx="6884888" cy="30421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Bayspec hyperspectral Camera"/>
          <p:cNvPicPr>
            <a:picLocks noChangeAspect="1" noChangeArrowheads="1"/>
          </p:cNvPicPr>
          <p:nvPr/>
        </p:nvPicPr>
        <p:blipFill rotWithShape="1">
          <a:blip r:embed="rId4">
            <a:extLst>
              <a:ext uri="{28A0092B-C50C-407E-A947-70E740481C1C}">
                <a14:useLocalDpi xmlns:a14="http://schemas.microsoft.com/office/drawing/2010/main" val="0"/>
              </a:ext>
            </a:extLst>
          </a:blip>
          <a:srcRect l="19839" t="59028" r="36430"/>
          <a:stretch/>
        </p:blipFill>
        <p:spPr bwMode="auto">
          <a:xfrm>
            <a:off x="6376507" y="5366570"/>
            <a:ext cx="2630658" cy="13863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pecim hyperspectral imagers camer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092" y="1101009"/>
            <a:ext cx="4393625" cy="2474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713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508</Words>
  <Application>Microsoft Office PowerPoint</Application>
  <PresentationFormat>On-screen Show (4:3)</PresentationFormat>
  <Paragraphs>115</Paragraphs>
  <Slides>14</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Aparajita</vt:lpstr>
      <vt:lpstr>Arial</vt:lpstr>
      <vt:lpstr>Bahnschrift</vt:lpstr>
      <vt:lpstr>Bahnschrift Condensed</vt:lpstr>
      <vt:lpstr>Bahnschrift SemiLight</vt:lpstr>
      <vt:lpstr>Calibri</vt:lpstr>
      <vt:lpstr>Calibri Light</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RAJ</dc:creator>
  <cp:lastModifiedBy>RAHUL RAJ</cp:lastModifiedBy>
  <cp:revision>221</cp:revision>
  <dcterms:created xsi:type="dcterms:W3CDTF">2018-09-24T16:40:35Z</dcterms:created>
  <dcterms:modified xsi:type="dcterms:W3CDTF">2018-09-26T19:36:33Z</dcterms:modified>
</cp:coreProperties>
</file>